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8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9" r:id="rId26"/>
    <p:sldId id="279" r:id="rId27"/>
    <p:sldId id="280" r:id="rId28"/>
    <p:sldId id="281" r:id="rId29"/>
    <p:sldId id="296" r:id="rId30"/>
    <p:sldId id="282" r:id="rId31"/>
    <p:sldId id="284" r:id="rId32"/>
    <p:sldId id="285" r:id="rId33"/>
    <p:sldId id="286" r:id="rId34"/>
    <p:sldId id="287" r:id="rId35"/>
    <p:sldId id="288" r:id="rId36"/>
    <p:sldId id="297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9144000" cy="6858000" type="screen4x3"/>
  <p:notesSz cx="9601200" cy="7315200"/>
  <p:embeddedFontLst>
    <p:embeddedFont>
      <p:font typeface="Corsiva"/>
      <p:regular r:id="rId47"/>
      <p:bold r:id="rId48"/>
      <p:italic r:id="rId49"/>
      <p:boldItalic r:id="rId50"/>
    </p:embeddedFont>
    <p:embeddedFont>
      <p:font typeface="Georgia" panose="02040502050405020303" pitchFamily="18" charset="0"/>
      <p:regular r:id="rId51"/>
      <p:bold r:id="rId52"/>
      <p:italic r:id="rId53"/>
      <p:boldItalic r:id="rId54"/>
    </p:embeddedFont>
    <p:embeddedFont>
      <p:font typeface="Cambria" panose="02040503050406030204" pitchFamily="18" charset="0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517"/>
  </p:normalViewPr>
  <p:slideViewPr>
    <p:cSldViewPr>
      <p:cViewPr varScale="1">
        <p:scale>
          <a:sx n="80" d="100"/>
          <a:sy n="80" d="100"/>
        </p:scale>
        <p:origin x="20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0"/>
            <a:ext cx="4160520" cy="3657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3B7DFFE6-D530-4F30-96A3-9278A47414FE}" type="datetimeFigureOut">
              <a:rPr lang="en-US" smtClean="0"/>
              <a:pPr/>
              <a:t>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FE3AED9B-1A74-4739-82DA-663BB470B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4160519" cy="365760"/>
          </a:xfrm>
          <a:prstGeom prst="rect">
            <a:avLst/>
          </a:prstGeom>
          <a:noFill/>
          <a:ln>
            <a:noFill/>
          </a:ln>
        </p:spPr>
        <p:txBody>
          <a:bodyPr lIns="96647" tIns="96647" rIns="96647" bIns="96647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83315" marR="0" lvl="1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66630" marR="0" lvl="2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449944" marR="0" lvl="3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933258" marR="0" lvl="4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16573" marR="0" lvl="5" indent="0" algn="l" rtl="0">
              <a:spcBef>
                <a:spcPts val="0"/>
              </a:spcBef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899888" marR="0" lvl="6" indent="0" algn="l" rtl="0">
              <a:spcBef>
                <a:spcPts val="0"/>
              </a:spcBef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3203" marR="0" lvl="7" indent="0" algn="l" rtl="0">
              <a:spcBef>
                <a:spcPts val="0"/>
              </a:spcBef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66517" marR="0" lvl="8" indent="0" algn="l" rtl="0">
              <a:spcBef>
                <a:spcPts val="0"/>
              </a:spcBef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438458" y="0"/>
            <a:ext cx="4160519" cy="365760"/>
          </a:xfrm>
          <a:prstGeom prst="rect">
            <a:avLst/>
          </a:prstGeom>
          <a:noFill/>
          <a:ln>
            <a:noFill/>
          </a:ln>
        </p:spPr>
        <p:txBody>
          <a:bodyPr lIns="96647" tIns="96647" rIns="96647" bIns="96647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83315" marR="0" lvl="1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66630" marR="0" lvl="2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449944" marR="0" lvl="3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933258" marR="0" lvl="4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16573" marR="0" lvl="5" indent="0" algn="l" rtl="0">
              <a:spcBef>
                <a:spcPts val="0"/>
              </a:spcBef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899888" marR="0" lvl="6" indent="0" algn="l" rtl="0">
              <a:spcBef>
                <a:spcPts val="0"/>
              </a:spcBef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3203" marR="0" lvl="7" indent="0" algn="l" rtl="0">
              <a:spcBef>
                <a:spcPts val="0"/>
              </a:spcBef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66517" marR="0" lvl="8" indent="0" algn="l" rtl="0">
              <a:spcBef>
                <a:spcPts val="0"/>
              </a:spcBef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96647" rIns="96647" bIns="96647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2" y="6948171"/>
            <a:ext cx="4160519" cy="365760"/>
          </a:xfrm>
          <a:prstGeom prst="rect">
            <a:avLst/>
          </a:prstGeom>
          <a:noFill/>
          <a:ln>
            <a:noFill/>
          </a:ln>
        </p:spPr>
        <p:txBody>
          <a:bodyPr lIns="96647" tIns="96647" rIns="96647" bIns="96647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83315" marR="0" lvl="1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66630" marR="0" lvl="2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449944" marR="0" lvl="3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933258" marR="0" lvl="4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416573" marR="0" lvl="5" indent="0" algn="l" rtl="0">
              <a:spcBef>
                <a:spcPts val="0"/>
              </a:spcBef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899888" marR="0" lvl="6" indent="0" algn="l" rtl="0">
              <a:spcBef>
                <a:spcPts val="0"/>
              </a:spcBef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383203" marR="0" lvl="7" indent="0" algn="l" rtl="0">
              <a:spcBef>
                <a:spcPts val="0"/>
              </a:spcBef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66517" marR="0" lvl="8" indent="0" algn="l" rtl="0">
              <a:spcBef>
                <a:spcPts val="0"/>
              </a:spcBef>
              <a:buNone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19" cy="36576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19" cy="36576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ct val="25000"/>
              </a:pPr>
              <a:t>21</a:t>
            </a:fld>
            <a:endParaRPr lang="en-US"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19" cy="36576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ct val="25000"/>
              </a:pPr>
              <a:t>31</a:t>
            </a:fld>
            <a:endParaRPr lang="en-US"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19" cy="36576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ct val="25000"/>
              </a:pPr>
              <a:t>32</a:t>
            </a:fld>
            <a:endParaRPr lang="en-US"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19" cy="36576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ct val="25000"/>
              </a:pPr>
              <a:t>34</a:t>
            </a:fld>
            <a:endParaRPr lang="en-US"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19" cy="36576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ct val="25000"/>
              </a:pPr>
              <a:t>38</a:t>
            </a:fld>
            <a:endParaRPr lang="en-US"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</p:spPr>
        <p:txBody>
          <a:bodyPr lIns="96647" tIns="96647" rIns="96647" bIns="9664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19" cy="365760"/>
          </a:xfrm>
          <a:prstGeom prst="rect">
            <a:avLst/>
          </a:prstGeom>
        </p:spPr>
        <p:txBody>
          <a:bodyPr lIns="96647" tIns="48311" rIns="96647" bIns="4831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19" cy="36576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ct val="25000"/>
              </a:pPr>
              <a:t>42</a:t>
            </a:fld>
            <a:endParaRPr lang="en-US"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19" cy="36576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ct val="25000"/>
              </a:pPr>
              <a:t>4</a:t>
            </a:fld>
            <a:endParaRPr lang="en-US"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19" cy="36576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ct val="25000"/>
              </a:pPr>
              <a:t>5</a:t>
            </a:fld>
            <a:endParaRPr lang="en-US"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19" cy="36576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ct val="25000"/>
              </a:pPr>
              <a:t>6</a:t>
            </a:fld>
            <a:endParaRPr lang="en-US"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19" cy="36576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ct val="25000"/>
              </a:pPr>
              <a:t>7</a:t>
            </a:fld>
            <a:endParaRPr lang="en-US"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60122" y="3474721"/>
            <a:ext cx="7680959" cy="3291840"/>
          </a:xfrm>
          <a:prstGeom prst="rect">
            <a:avLst/>
          </a:prstGeom>
          <a:noFill/>
          <a:ln>
            <a:noFill/>
          </a:ln>
        </p:spPr>
        <p:txBody>
          <a:bodyPr lIns="96647" tIns="48311" rIns="96647" bIns="4831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21" name="Shape 21"/>
            <p:cNvSpPr/>
            <p:nvPr/>
          </p:nvSpPr>
          <p:spPr>
            <a:xfrm>
              <a:off x="0" y="0"/>
              <a:ext cx="1152" cy="1026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lIns="92075" tIns="46025" rIns="92075" bIns="46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0" y="2400"/>
              <a:ext cx="1152" cy="191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lIns="92075" tIns="46025" rIns="92075" bIns="46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3" name="Shape 23"/>
            <p:cNvPicPr preferRelativeResize="0"/>
            <p:nvPr/>
          </p:nvPicPr>
          <p:blipFill rotWithShape="1">
            <a:blip r:embed="rId2" cstate="email">
              <a:alphaModFix/>
            </a:blip>
            <a:srcRect/>
            <a:stretch/>
          </p:blipFill>
          <p:spPr>
            <a:xfrm>
              <a:off x="0" y="1027"/>
              <a:ext cx="1152" cy="1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905000" y="1676400"/>
            <a:ext cx="6934199" cy="2116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911350" y="396875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18288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9624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28574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002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143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5124449" y="2228850"/>
            <a:ext cx="57912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1162049" y="361950"/>
            <a:ext cx="57912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002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143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002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143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143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219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288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51816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288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143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1143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143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143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002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143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143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1142999" cy="6856413"/>
            <a:chOff x="0" y="0"/>
            <a:chExt cx="719" cy="4319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719" cy="336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lIns="92075" tIns="46025" rIns="92075" bIns="46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2015"/>
              <a:ext cx="719" cy="230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lIns="92075" tIns="46025" rIns="92075" bIns="46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3" name="Shape 13"/>
            <p:cNvPicPr preferRelativeResize="0"/>
            <p:nvPr/>
          </p:nvPicPr>
          <p:blipFill rotWithShape="1">
            <a:blip r:embed="rId13" cstate="email">
              <a:alphaModFix/>
            </a:blip>
            <a:srcRect/>
            <a:stretch/>
          </p:blipFill>
          <p:spPr>
            <a:xfrm>
              <a:off x="0" y="311"/>
              <a:ext cx="719" cy="18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002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1143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board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t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app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cost.ed.gov/netpricecenter.aspx" TargetMode="External"/><Relationship Id="rId2" Type="http://schemas.openxmlformats.org/officeDocument/2006/relationships/hyperlink" Target="http://www.fafsa4caster.ed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alstudentaid.ed.gov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udent.collegeboard.org/css-financial-aid-profile" TargetMode="External"/><Relationship Id="rId4" Type="http://schemas.openxmlformats.org/officeDocument/2006/relationships/hyperlink" Target="http://www.fafsa.ed.gov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studentfinancialaid.org/SSFAD/bf/bfmain.ht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gibilitycenter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ynaia.org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tomyncf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weeklive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ion.naviance.com/bishopverot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ion.naviance.com/bishopverot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1524000" y="18288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Junior Parent Workshop</a:t>
            </a:r>
            <a:br>
              <a:rPr lang="en-US" sz="6000" b="0" i="0" u="none" strike="noStrike" cap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“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The KEYS to Success”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1911350" y="4578350"/>
            <a:ext cx="64007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February </a:t>
            </a:r>
            <a:r>
              <a:rPr lang="en-US" sz="4000" dirty="0">
                <a:latin typeface="Corsiva"/>
                <a:ea typeface="Corsiva"/>
                <a:cs typeface="Corsiva"/>
                <a:sym typeface="Corsiva"/>
              </a:rPr>
              <a:t>7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, 2018</a:t>
            </a:r>
            <a:endParaRPr lang="en-US" sz="4000" dirty="0"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4648200" y="3200400"/>
            <a:ext cx="917575" cy="126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371600" y="-1524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Registration/Scheduling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143000" y="9906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colleges want to see 4 years of all “academic courses”  (Eng, Math,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Lang)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Universities require 18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Credits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consistent with what you have taken 3 previous years; do NOT slack off!!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Competitive schools want to see Honors &amp; AP courses Senior year; toughest schedule possible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Determine if Grade Forgiveness could help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whether FLVS online can help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Bright Futures in mind when determining schedule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lang="en-US" sz="2800" dirty="0"/>
          </a:p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lang="en-US" sz="2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Registration is taking place now!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1" dirty="0"/>
              <a:t>Parent online registration documents due Feb 20th</a:t>
            </a:r>
            <a:endParaRPr lang="en-US" sz="2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 baseline="30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Search 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524000" y="3657600"/>
            <a:ext cx="3579813" cy="259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Geographic area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 of college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Size of college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Majors Offered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Housing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495800" y="3657600"/>
            <a:ext cx="3808413" cy="28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activities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Body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Life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Special academic programs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 (later in process)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1371600" y="1219200"/>
            <a:ext cx="7239000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way to develop &amp; narrow down list 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“College Search” links via Naviance and on the College Board (SAT) websites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Student’s plug in criteria of interest (see below); computer provides list of colleges that match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Visits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295400" y="1143000"/>
            <a:ext cx="7699499" cy="4328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“College visits/tours” </a:t>
            </a:r>
            <a:r>
              <a:rPr lang="en-US" sz="2800"/>
              <a:t>info in Naviance </a:t>
            </a:r>
            <a:r>
              <a:rPr lang="en-US" sz="1800"/>
              <a:t>(document library)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Things to do before, during and after the visit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 to ask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 ten things to do on a college tour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 as many campuses as you can before returning to school next year!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(spring &amp; summer breaks)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(TAKE VIRTUAL TOURS IF NOT POSSIBLE TO VISIT)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Options….</a:t>
            </a:r>
          </a:p>
          <a:p>
            <a:pPr marL="742950" marR="0" lvl="1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 to set up a visit with the Admissions </a:t>
            </a:r>
          </a:p>
          <a:p>
            <a:pPr marL="742950" marR="0" lvl="1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000"/>
              <a:t>Register online for an Open House or Tour/Info Session</a:t>
            </a:r>
          </a:p>
          <a:p>
            <a:pPr marL="742950" marR="0" lvl="1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Simply drive by &amp; walk around on your own	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371600" y="1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Rep Visits to BV	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371600" y="914400"/>
            <a:ext cx="7772400" cy="284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Posted in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Naviance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“College tab”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 “view all upcoming visits” to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up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also obtain pass from </a:t>
            </a:r>
            <a:r>
              <a:rPr lang="en-US" sz="2400" dirty="0"/>
              <a:t>Student Services</a:t>
            </a: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way to learn about institutions AND to make a connection with the college rep!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B0274-35FE-5B41-86E7-A90B1C29893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95400" y="3790114"/>
            <a:ext cx="7492206" cy="254152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334000" y="5715000"/>
            <a:ext cx="838200" cy="492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SAT and ACT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9200" y="1219200"/>
            <a:ext cx="7924800" cy="53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70000" lnSpcReduction="20000"/>
          </a:bodyPr>
          <a:lstStyle/>
          <a:p>
            <a:pPr marL="342900" marR="0" lvl="0" indent="-16002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SAT </a:t>
            </a:r>
          </a:p>
          <a:p>
            <a:pPr marL="342900" marR="0" lvl="0" indent="-16002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Eng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/Read/Writ, Math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(optional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 essay)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eorgia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342900" marR="0" lvl="0" indent="-16002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Highest possible score is 1600; 800 each subsection</a:t>
            </a:r>
          </a:p>
          <a:p>
            <a:pPr marL="342900" marR="0" lvl="0" indent="-16002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eorgia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342900" marR="0" lvl="0" indent="-16002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SAT II’s</a:t>
            </a:r>
          </a:p>
          <a:p>
            <a:pPr marL="342900" marR="0" lvl="0" indent="-16002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Subject Exams; take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only if required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 by college/university</a:t>
            </a:r>
          </a:p>
          <a:p>
            <a:pPr marL="342900" marR="0" lvl="0" indent="-16002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Consider taking at end of respective course</a:t>
            </a:r>
          </a:p>
          <a:p>
            <a:pPr marL="342900" marR="0" lvl="0" indent="-16002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eorgia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342900" marR="0" lvl="0" indent="-16002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ACT</a:t>
            </a:r>
          </a:p>
          <a:p>
            <a:pPr marL="342900" marR="0" lvl="0" indent="-16002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English, Math, Reading, Science Reasoning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(optional Essay)</a:t>
            </a:r>
          </a:p>
          <a:p>
            <a:pPr marL="342900" marR="0" lvl="0" indent="-16002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Highest possible composite score is 36	</a:t>
            </a:r>
          </a:p>
          <a:p>
            <a:pPr marL="342900" marR="0" lvl="0" indent="-16002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eorgia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342900" lvl="0" indent="-160020">
              <a:lnSpc>
                <a:spcPct val="90000"/>
              </a:lnSpc>
              <a:spcBef>
                <a:spcPts val="640"/>
              </a:spcBef>
              <a:buClr>
                <a:schemeClr val="dk2"/>
              </a:buClr>
              <a:buSzPct val="90000"/>
            </a:pPr>
            <a:r>
              <a:rPr lang="en-US" sz="2800" dirty="0">
                <a:solidFill>
                  <a:schemeClr val="dk1"/>
                </a:solidFill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We recommend taking the Essay </a:t>
            </a:r>
            <a:r>
              <a:rPr lang="en-US" sz="2800" dirty="0">
                <a:solidFill>
                  <a:srgbClr val="FF0000"/>
                </a:solidFill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the first time</a:t>
            </a:r>
            <a:r>
              <a:rPr lang="en-US" sz="2800" dirty="0">
                <a:solidFill>
                  <a:schemeClr val="dk1"/>
                </a:solidFill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800" i="1" dirty="0">
                <a:solidFill>
                  <a:schemeClr val="dk1"/>
                </a:solidFill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(though not required by our state universities)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eorgia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342900" marR="0" lvl="0" indent="-16002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eorgia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342900" marR="0" lvl="0" indent="-16002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Students are strongly encouraged to take the SAT/ACT at least 3-4 times during the 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Spring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Times New Roman"/>
                <a:cs typeface="Times New Roman" pitchFamily="18" charset="0"/>
                <a:sym typeface="Times New Roman"/>
              </a:rPr>
              <a:t> of Junior year!!!</a:t>
            </a:r>
          </a:p>
          <a:p>
            <a:pPr marL="342900" marR="0" lvl="0" indent="-16002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371600" y="990600"/>
            <a:ext cx="7315200" cy="4646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Register Online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SAT:  </a:t>
            </a:r>
            <a:r>
              <a:rPr lang="en-US" sz="2800" b="1" i="0" u="sng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www.collegeboard.org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March </a:t>
            </a:r>
            <a:r>
              <a:rPr lang="en-US" sz="2800" dirty="0"/>
              <a:t>10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800" dirty="0"/>
              <a:t>Deadline Feb 9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</a:t>
            </a:r>
            <a:r>
              <a:rPr lang="en-US" sz="2800" dirty="0"/>
              <a:t> 5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Deadline April 6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June 2; Deadline May 3  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800" b="1" i="0" u="none" strike="noStrike" cap="none" baseline="30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en-US" sz="2800" b="1" i="0" u="sng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www.actstudent.org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14; Deadline March 9</a:t>
            </a:r>
            <a:endParaRPr lang="en-US" sz="2800" dirty="0"/>
          </a:p>
          <a:p>
            <a:pPr marL="1143000" marR="0" lvl="2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June </a:t>
            </a:r>
            <a:r>
              <a:rPr lang="en-US" sz="2800" dirty="0"/>
              <a:t>9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Deadline May 5</a:t>
            </a:r>
            <a:endParaRPr lang="en-US" sz="2800" dirty="0"/>
          </a:p>
          <a:p>
            <a:pPr marL="1143000" marR="0" lvl="2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July</a:t>
            </a:r>
            <a:r>
              <a:rPr lang="en-US" sz="2800" dirty="0"/>
              <a:t> 14 Test!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Deadline June 15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800" b="0" i="0" u="none" strike="noStrike" cap="none" baseline="300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50000"/>
              </a:lnSpc>
              <a:spcBef>
                <a:spcPts val="480"/>
              </a:spcBef>
              <a:buNone/>
            </a:pPr>
            <a:r>
              <a:rPr lang="en-US" sz="3000" b="1" dirty="0"/>
              <a:t>Use BV school code -100508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SAT &amp; ACT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Testing continued…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219200" y="1143000"/>
            <a:ext cx="7924799" cy="4876799"/>
          </a:xfrm>
          <a:prstGeom prst="rect">
            <a:avLst/>
          </a:prstGeom>
          <a:noFill/>
          <a:ln w="9525" cap="flat" cmpd="sng">
            <a:solidFill>
              <a:srgbClr val="FFFF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 out tes</a:t>
            </a:r>
            <a:r>
              <a:rPr lang="en-US" dirty="0"/>
              <a:t>ts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Prep – READ!</a:t>
            </a:r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dirty="0"/>
              <a:t>ACT Question of the Day; SAT Daily Practice App</a:t>
            </a:r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dirty="0"/>
              <a:t>Practice exams on each website</a:t>
            </a:r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 books (at B&amp;N):  full length exams</a:t>
            </a:r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dirty="0">
                <a:highlight>
                  <a:srgbClr val="FFFF00"/>
                </a:highlight>
              </a:rPr>
              <a:t>SARA App (by Ray </a:t>
            </a:r>
            <a:r>
              <a:rPr lang="en-US" sz="2400" dirty="0" err="1">
                <a:highlight>
                  <a:srgbClr val="FFFF00"/>
                </a:highlight>
              </a:rPr>
              <a:t>Dass</a:t>
            </a:r>
            <a:r>
              <a:rPr lang="en-US" sz="2400">
                <a:highlight>
                  <a:srgbClr val="FFFF00"/>
                </a:highlight>
              </a:rPr>
              <a:t> Test Prep)</a:t>
            </a:r>
            <a:endParaRPr lang="en-US" sz="2400" dirty="0">
              <a:highlight>
                <a:srgbClr val="FFFF00"/>
              </a:highlight>
            </a:endParaRPr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dirty="0"/>
              <a:t>Test Prep class at BV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dirty="0" err="1"/>
              <a:t>CollegeBoard+Khan</a:t>
            </a:r>
            <a:r>
              <a:rPr lang="en-US" dirty="0"/>
              <a:t> Academy - personalized test prep using your PSAT results</a:t>
            </a:r>
          </a:p>
        </p:txBody>
      </p:sp>
      <p:sp>
        <p:nvSpPr>
          <p:cNvPr id="197" name="Shape 197"/>
          <p:cNvSpPr/>
          <p:nvPr/>
        </p:nvSpPr>
        <p:spPr>
          <a:xfrm>
            <a:off x="1143000" y="4828250"/>
            <a:ext cx="691799" cy="84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873CD918-81B6-3C44-B145-76C6059B21A5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33600" y="457199"/>
            <a:ext cx="5861981" cy="60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36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Testing – Sending Scores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371600" y="11430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 sent to college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student from test center(s)!!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send scores to 4 places for FREE during registration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NCAA; NAIA; Colleges; Scholarships)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send scores at a later date for a fee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  - can send ALL scores; offers Score Choice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 – can send one test date at a time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 Waivers available for families with need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Obtaining Information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295400" y="1524000"/>
            <a:ext cx="7543800" cy="46339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NAVIANCE!!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None/>
            </a:pPr>
            <a:r>
              <a:rPr lang="en-US" b="1" dirty="0"/>
              <a:t>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nd…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Go directly each institution’s website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 on Undergraduate or Prospective Freshmen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 for: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Admission criteria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options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Deadline dates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 for other areas of interest: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 programs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1828800" y="5181600"/>
            <a:ext cx="3810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Direction of Intention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 Jesus, give me the grace to perform this action with you and through love for you.  I offer to you all the good that I may do, and accept all the difficulty I may meet therein.  Amen.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St. Francis de Sales, Pray for Us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St. Francis of Assisi, Pray for Us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 Jesus in our hearts, Forever.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6705600" y="4114800"/>
            <a:ext cx="1884363" cy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To Apply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1374775" y="1524000"/>
            <a:ext cx="7769225" cy="50911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Fall…The earlier, the better! (most open Aug 1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knows status earlier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not accepted, some indication will be given as to what the student needs to do, i.e. submit first semester grades, retake SAT/ACT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Beat rush of applications; may increase chances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 it done early and out of the way!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Exception:  can wait until spring to apply to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(2yr) colleges…such as </a:t>
            </a:r>
            <a:r>
              <a:rPr lang="en-US" sz="2400"/>
              <a:t>FSW (formerly Edison)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Apply:</a:t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4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14400" y="1066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Institution’s application</a:t>
            </a:r>
            <a:br>
              <a:rPr lang="en-US" sz="1800" b="1" dirty="0"/>
            </a:b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Application (CA)</a:t>
            </a:r>
            <a:endParaRPr lang="en-US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nearly 700 members; </a:t>
            </a:r>
            <a:r>
              <a:rPr lang="en-US" sz="2000" dirty="0"/>
              <a:t>one application</a:t>
            </a:r>
            <a:endParaRPr lang="en-US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www.commonapp.org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will link CA account to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Naviance</a:t>
            </a:r>
            <a:endParaRPr lang="en-US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/>
              <a:t>Counselor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send docs via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Naviance</a:t>
            </a:r>
            <a:endParaRPr lang="en-US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285750">
              <a:lnSpc>
                <a:spcPct val="90000"/>
              </a:lnSpc>
              <a:spcBef>
                <a:spcPts val="640"/>
              </a:spcBef>
              <a:buFont typeface="Noto Sans Symbols"/>
              <a:buChar char="➢"/>
            </a:pPr>
            <a:r>
              <a:rPr lang="en-US" sz="2000" b="1" dirty="0"/>
              <a:t>Coalition Application(CO)</a:t>
            </a:r>
            <a:r>
              <a:rPr lang="en-US" sz="2000" dirty="0"/>
              <a:t>: </a:t>
            </a:r>
          </a:p>
          <a:p>
            <a:pPr lvl="2" indent="-228600">
              <a:lnSpc>
                <a:spcPct val="90000"/>
              </a:lnSpc>
              <a:spcBef>
                <a:spcPts val="560"/>
              </a:spcBef>
              <a:buFont typeface="Arial"/>
              <a:buChar char="•"/>
            </a:pPr>
            <a:r>
              <a:rPr lang="en-US" sz="2000" dirty="0"/>
              <a:t> nearly 115 members; one application</a:t>
            </a:r>
          </a:p>
          <a:p>
            <a:pPr lvl="2" indent="-228600">
              <a:lnSpc>
                <a:spcPct val="90000"/>
              </a:lnSpc>
              <a:spcBef>
                <a:spcPts val="560"/>
              </a:spcBef>
              <a:buFont typeface="Arial"/>
              <a:buChar char="•"/>
            </a:pPr>
            <a:r>
              <a:rPr lang="en-US" sz="2000" u="sng" dirty="0">
                <a:solidFill>
                  <a:schemeClr val="hlink"/>
                </a:solidFill>
              </a:rPr>
              <a:t>http://www.coalitionforcollegeaccess.org/</a:t>
            </a:r>
            <a:r>
              <a:rPr lang="en-US" sz="2000" dirty="0"/>
              <a:t> </a:t>
            </a:r>
          </a:p>
          <a:p>
            <a:pPr lvl="2" indent="-228600">
              <a:lnSpc>
                <a:spcPct val="90000"/>
              </a:lnSpc>
              <a:spcBef>
                <a:spcPts val="560"/>
              </a:spcBef>
              <a:buFont typeface="Arial"/>
              <a:buChar char="•"/>
            </a:pPr>
            <a:r>
              <a:rPr lang="en-US" sz="2000" dirty="0"/>
              <a:t>Counselor will send docs via </a:t>
            </a:r>
            <a:r>
              <a:rPr lang="en-US" sz="2000" dirty="0" err="1"/>
              <a:t>Naviance</a:t>
            </a:r>
            <a:endParaRPr lang="en-US" sz="2000"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-US" sz="2000"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 for both: students should NOT invite teachers &amp; counselor to submit docs via these apps. BV transcripts and letters are sent via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Naviance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Ways to Apply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143000" y="10668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 Admission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“Rolling” or by Deadline Date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applicable: 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Action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 by an early deadline date to multiple institutions; notified earlier than with Regular Decision; not binding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>
              <a:spcBef>
                <a:spcPts val="480"/>
              </a:spcBef>
              <a:buSzPct val="25000"/>
              <a:buNone/>
            </a:pPr>
            <a:r>
              <a:rPr lang="en-US" sz="2400" b="1" u="sng" dirty="0"/>
              <a:t>Restricted Early Action</a:t>
            </a:r>
            <a:r>
              <a:rPr lang="en-US" sz="2400" dirty="0"/>
              <a:t>:  </a:t>
            </a:r>
            <a:r>
              <a:rPr lang="en-US" sz="2000" dirty="0"/>
              <a:t>Apply early to </a:t>
            </a:r>
            <a:r>
              <a:rPr lang="en-US" sz="2000" u="sng" dirty="0"/>
              <a:t>ONE</a:t>
            </a:r>
            <a:r>
              <a:rPr lang="en-US" sz="2000" dirty="0"/>
              <a:t> institution; notified earlier if admitted; not binding; can attend another institution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Decision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choice institution; Binding</a:t>
            </a:r>
            <a:r>
              <a:rPr lang="en-US" sz="2000" dirty="0"/>
              <a:t>;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 accepted, student MUST attend &amp; withdraw all other applications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 Deadline for most EA/ED schools is Nov 1st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many should I apply to?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NEVER to just one institution!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Typical approach: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-1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Choice….your dream school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-3 Suitable Alternatives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-1 Safety School</a:t>
            </a:r>
            <a:r>
              <a:rPr lang="en-US" sz="2400"/>
              <a:t>...but a school you still like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should not be factored initially; More costly schools can sometimes offer more in aid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Athletes do not need to apply to schools to be recruited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1371600" y="0"/>
            <a:ext cx="7772400" cy="73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Universities Admissions (FL)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1371600" y="990600"/>
            <a:ext cx="7086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 3.0</a:t>
            </a:r>
            <a:r>
              <a:rPr lang="en-US" sz="28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a </a:t>
            </a:r>
            <a:r>
              <a:rPr lang="en-US" sz="28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GPA</a:t>
            </a:r>
            <a:endParaRPr lang="en-US" sz="24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English &amp; 4 Math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Science &amp; 3 History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Arial"/>
              <a:buChar char="•"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World Language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16 credits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+ 2 additional “academic” credits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SAT: 500 on each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subscore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1070 composite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OR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ACT:  21 composite; 19 on Read, Eng, &amp; Math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</a:pP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 Matrix on School Counseling website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 Many FL universities are much more competitive than this!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D36B7-DFC0-4644-B448-04852C721302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10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36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College Options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143000" y="1219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admission; minimum test scores needed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Save $$; less expensive than 4-yr schools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Smaller classes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an A.A. degree, a student…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1.  Is guaranteed admission to </a:t>
            </a:r>
            <a:r>
              <a:rPr lang="en-US" sz="24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state university.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2.  Receives a minimum of 60 credit hours towards a baccalaureate degree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3.  Achieves “junior” standing at the university.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OR they can specialize in a career field &amp; begin work!</a:t>
            </a:r>
          </a:p>
          <a:p>
            <a:pPr marL="457200" marR="0" lvl="0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ct val="100000"/>
            </a:pPr>
            <a:r>
              <a:rPr lang="en-US" sz="2800" b="1"/>
              <a:t>Several offer direct/guaranteed admission into their feeder university!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“college” options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1371600" y="1066800"/>
            <a:ext cx="77724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4-year private institutions (FL)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Catholic institution link on guidance site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 of state colleges &amp; universities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Tech/Trade schools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Military Academies…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start process 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communication with </a:t>
            </a:r>
            <a:r>
              <a:rPr lang="en-US" sz="2400" dirty="0"/>
              <a:t>Counselors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important!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1295400" y="4803775"/>
            <a:ext cx="7543800" cy="18281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options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AmeriCorp; Police Academy; Military; Fire School; Cosmetology School; Workforce; etc…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Competitive Institutions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1371600" y="13716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years of every Core course recommended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have strong test scores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/>
              <a:t>Will probably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SAT II subject tests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Essay(s) important factor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Sustained involvement; leadership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Something extra! (internship; self-initiated service; entrepreneur/start up company; special talent; etc)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 ck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 library in Naviance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more info!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Estimators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0"/>
            <a:ext cx="7772400" cy="4495800"/>
          </a:xfrm>
        </p:spPr>
        <p:txBody>
          <a:bodyPr/>
          <a:lstStyle/>
          <a:p>
            <a:pPr marL="609600" lvl="0" indent="-609600">
              <a:lnSpc>
                <a:spcPct val="90000"/>
              </a:lnSpc>
              <a:spcBef>
                <a:spcPts val="480"/>
              </a:spcBef>
              <a:buSzPct val="25000"/>
              <a:buNone/>
            </a:pPr>
            <a:r>
              <a:rPr lang="en-US" b="1" u="sng" dirty="0">
                <a:solidFill>
                  <a:schemeClr val="hlink"/>
                </a:solidFill>
                <a:hlinkClick r:id="rId2"/>
              </a:rPr>
              <a:t>www.fafsa4caster.ed.gov</a:t>
            </a:r>
          </a:p>
          <a:p>
            <a:pPr marL="609600" lvl="0" indent="-609600">
              <a:lnSpc>
                <a:spcPct val="90000"/>
              </a:lnSpc>
              <a:spcBef>
                <a:spcPts val="480"/>
              </a:spcBef>
              <a:buNone/>
            </a:pPr>
            <a:r>
              <a:rPr lang="en-US" sz="2800" dirty="0"/>
              <a:t>Instantly calculates estimated federal student</a:t>
            </a:r>
          </a:p>
          <a:p>
            <a:pPr marL="609600" lvl="0" indent="-609600">
              <a:lnSpc>
                <a:spcPct val="90000"/>
              </a:lnSpc>
              <a:spcBef>
                <a:spcPts val="480"/>
              </a:spcBef>
              <a:buNone/>
            </a:pPr>
            <a:r>
              <a:rPr lang="en-US" sz="2800" dirty="0"/>
              <a:t>aid eligibility</a:t>
            </a:r>
          </a:p>
          <a:p>
            <a:pPr marL="609600" lvl="0" indent="-609600">
              <a:lnSpc>
                <a:spcPct val="90000"/>
              </a:lnSpc>
              <a:spcBef>
                <a:spcPts val="480"/>
              </a:spcBef>
              <a:buNone/>
            </a:pPr>
            <a:endParaRPr lang="en-US" dirty="0"/>
          </a:p>
          <a:p>
            <a:pPr marL="609600" lvl="0" indent="-609600">
              <a:lnSpc>
                <a:spcPct val="90000"/>
              </a:lnSpc>
              <a:spcBef>
                <a:spcPts val="480"/>
              </a:spcBef>
              <a:buNone/>
            </a:pPr>
            <a:r>
              <a:rPr lang="en-US" dirty="0"/>
              <a:t>Net Price Calculators</a:t>
            </a:r>
          </a:p>
          <a:p>
            <a:pPr marL="609600" lvl="0" indent="-609600">
              <a:lnSpc>
                <a:spcPct val="90000"/>
              </a:lnSpc>
              <a:spcBef>
                <a:spcPts val="480"/>
              </a:spcBef>
              <a:buSzPct val="25000"/>
              <a:buNone/>
            </a:pPr>
            <a:r>
              <a:rPr lang="en-US" sz="3000" b="1" u="sng" dirty="0">
                <a:solidFill>
                  <a:schemeClr val="hlink"/>
                </a:solidFill>
                <a:hlinkClick r:id="rId3"/>
              </a:rPr>
              <a:t>https://collegecost.ed.gov/netpricecenter.aspx</a:t>
            </a:r>
            <a:endParaRPr lang="en-US" sz="3000" b="1" u="sng" dirty="0">
              <a:solidFill>
                <a:schemeClr val="hlink"/>
              </a:solidFill>
            </a:endParaRPr>
          </a:p>
          <a:p>
            <a:pPr marL="609600" lvl="0" indent="-609600">
              <a:lnSpc>
                <a:spcPct val="90000"/>
              </a:lnSpc>
              <a:spcBef>
                <a:spcPts val="480"/>
              </a:spcBef>
              <a:buSzPct val="25000"/>
              <a:buNone/>
            </a:pPr>
            <a:r>
              <a:rPr lang="en-US" sz="2000" dirty="0"/>
              <a:t>Net price calculators are available on a college’s or university’s website</a:t>
            </a:r>
          </a:p>
          <a:p>
            <a:pPr marL="609600" lvl="0" indent="-609600">
              <a:lnSpc>
                <a:spcPct val="90000"/>
              </a:lnSpc>
              <a:spcBef>
                <a:spcPts val="480"/>
              </a:spcBef>
              <a:buSzPct val="25000"/>
              <a:buNone/>
            </a:pPr>
            <a:r>
              <a:rPr lang="en-US" sz="2000" dirty="0"/>
              <a:t>and allow prospective students to enter information about themselves to</a:t>
            </a:r>
          </a:p>
          <a:p>
            <a:pPr marL="609600" lvl="0" indent="-609600">
              <a:lnSpc>
                <a:spcPct val="90000"/>
              </a:lnSpc>
              <a:spcBef>
                <a:spcPts val="480"/>
              </a:spcBef>
              <a:buSzPct val="25000"/>
              <a:buNone/>
            </a:pPr>
            <a:r>
              <a:rPr lang="en-US" sz="2000" dirty="0"/>
              <a:t>find out what students like them paid to attend the institution in the</a:t>
            </a:r>
          </a:p>
          <a:p>
            <a:pPr marL="609600" lvl="0" indent="-609600">
              <a:lnSpc>
                <a:spcPct val="90000"/>
              </a:lnSpc>
              <a:spcBef>
                <a:spcPts val="480"/>
              </a:spcBef>
              <a:buSzPct val="25000"/>
              <a:buNone/>
            </a:pPr>
            <a:r>
              <a:rPr lang="en-US" sz="2000" dirty="0"/>
              <a:t>previous year, after taking grants and scholarship aid into account.</a:t>
            </a:r>
            <a:r>
              <a:rPr lang="en-US" sz="2000" b="1" u="sng" dirty="0">
                <a:solidFill>
                  <a:schemeClr val="hlink"/>
                </a:solidFill>
              </a:rPr>
              <a:t> </a:t>
            </a:r>
          </a:p>
          <a:p>
            <a:pPr marL="609600" lvl="0" indent="-609600">
              <a:lnSpc>
                <a:spcPct val="90000"/>
              </a:lnSpc>
              <a:spcBef>
                <a:spcPts val="480"/>
              </a:spcBef>
              <a:buSzPct val="25000"/>
              <a:buNone/>
            </a:pPr>
            <a:endParaRPr lang="en-US" b="1" u="sng" dirty="0">
              <a:solidFill>
                <a:schemeClr val="hlink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066800" y="16764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6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put it simply…Everything you need to know to assist your child with the College Process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1371600" y="3810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Applying for Financial Aid</a:t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u="sng" dirty="0">
                <a:solidFill>
                  <a:schemeClr val="hlink"/>
                </a:solidFill>
                <a:hlinkClick r:id="rId3"/>
              </a:rPr>
              <a:t>www.FederalStudentAid.ed.gov</a:t>
            </a:r>
            <a:br>
              <a:rPr lang="en-US" dirty="0">
                <a:solidFill>
                  <a:schemeClr val="dk1"/>
                </a:solidFill>
              </a:rPr>
            </a:br>
            <a:endParaRPr lang="en-US" sz="4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1371600" y="17526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Application for Federal Student Aid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1" i="0" u="sng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www.fafsa.ed.gov</a:t>
            </a: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Important form to complete for Financial Aid!!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 Gov. evaluates families need (EFC)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Required for some scholarships!!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dirty="0"/>
              <a:t>Opens Oct 1</a:t>
            </a:r>
            <a:r>
              <a:rPr lang="en-US" sz="2400" baseline="30000" dirty="0"/>
              <a:t>st</a:t>
            </a:r>
            <a:r>
              <a:rPr lang="en-US" sz="2400" dirty="0"/>
              <a:t> each year</a:t>
            </a: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lang="en-US" sz="2400" b="1" i="0" u="sng" strike="noStrike" cap="none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None/>
            </a:pPr>
            <a:endParaRPr lang="en-US" sz="2400" dirty="0"/>
          </a:p>
          <a:p>
            <a:pPr marL="609600" marR="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institutions also require </a:t>
            </a:r>
            <a:r>
              <a:rPr lang="en-US" sz="2400" dirty="0"/>
              <a:t>College Board CSS Profile</a:t>
            </a:r>
          </a:p>
          <a:p>
            <a:pPr marL="609600" lvl="0" indent="-609600">
              <a:lnSpc>
                <a:spcPct val="90000"/>
              </a:lnSpc>
              <a:spcBef>
                <a:spcPts val="480"/>
              </a:spcBef>
              <a:buNone/>
            </a:pPr>
            <a:r>
              <a:rPr lang="en-US" sz="2400" b="1" dirty="0">
                <a:hlinkClick r:id="rId5"/>
              </a:rPr>
              <a:t>https://student.collegeboard.org/css-financial-aid-profile</a:t>
            </a:r>
            <a:r>
              <a:rPr lang="en-US" sz="2400" b="1" dirty="0"/>
              <a:t> </a:t>
            </a:r>
            <a:endParaRPr lang="en-US" sz="2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>
              <a:lnSpc>
                <a:spcPct val="90000"/>
              </a:lnSpc>
              <a:spcBef>
                <a:spcPts val="480"/>
              </a:spcBef>
              <a:buSzPct val="25000"/>
              <a:buNone/>
            </a:pPr>
            <a:endParaRPr lang="en-US" sz="2400" b="1" u="sng" dirty="0">
              <a:solidFill>
                <a:schemeClr val="hlink"/>
              </a:solidFill>
              <a:hlinkClick r:id="rId3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marR="0" lvl="0" indent="-6096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marL="609600" marR="0" lvl="0" indent="-6096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Scholarships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1143000" y="1524000"/>
            <a:ext cx="7772400" cy="396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Weekly Scholarship Update 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Naviance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Guidance site)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online searches (fastweb.com)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by topic (ethnicity; major; talent; etc)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parent’s place of employment; check w/ Parish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each institution’s website: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 Departments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Athletics or other Talent (Art) areas</a:t>
            </a:r>
            <a:endParaRPr lang="en-US" sz="2400" dirty="0"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endParaRPr lang="en-US" sz="2400" dirty="0">
              <a:solidFill>
                <a:schemeClr val="tx1"/>
              </a:solidFill>
              <a:latin typeface="Georgia" pitchFamily="18" charset="0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1" name="Shape 281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6518325" y="705975"/>
            <a:ext cx="116205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19200" y="5562600"/>
            <a:ext cx="74456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Raise.me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Micro-scholarships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Smartphone Apps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Scholly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Scholarships.com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Florida Bright Futures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1143000" y="14478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GPA – best of: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</a:t>
            </a:r>
            <a:r>
              <a:rPr lang="en-US" sz="2400" dirty="0"/>
              <a:t>, 4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Math</a:t>
            </a:r>
            <a:r>
              <a:rPr lang="en-US" sz="2400" dirty="0"/>
              <a:t>,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</a:t>
            </a:r>
            <a:r>
              <a:rPr lang="en-US" sz="2400" dirty="0"/>
              <a:t>, 3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</a:t>
            </a:r>
            <a:r>
              <a:rPr lang="en-US" sz="2400" dirty="0"/>
              <a:t>,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Language 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A=4, B=3, C=2, D=1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0.5 weight for honors and AP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9624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♦"/>
            </a:pPr>
            <a:r>
              <a:rPr lang="en-US" sz="30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3.5 /1290 or 29 +100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service</a:t>
            </a:r>
          </a:p>
          <a:p>
            <a:pPr marL="342900" marR="0" lvl="0" indent="-39624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♦"/>
            </a:pPr>
            <a:r>
              <a:rPr lang="en-US" sz="30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Medallion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3.0/1170 or 26 + 75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service</a:t>
            </a:r>
            <a:b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3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342900">
              <a:spcBef>
                <a:spcPts val="480"/>
              </a:spcBef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 Bright Futures website for </a:t>
            </a:r>
            <a:r>
              <a:rPr lang="en-US" sz="2400" dirty="0"/>
              <a:t>award amounts</a:t>
            </a:r>
            <a:br>
              <a:rPr lang="en-US" sz="2400" dirty="0"/>
            </a:br>
            <a:r>
              <a:rPr lang="en-US" sz="2000" dirty="0">
                <a:hlinkClick r:id="rId3"/>
              </a:rPr>
              <a:t>http://www.floridastudentfinancialaid.org/SSFAD/bf/bfmain.htm</a:t>
            </a:r>
            <a:r>
              <a:rPr lang="en-US" sz="2000" dirty="0"/>
              <a:t> </a:t>
            </a:r>
            <a:endParaRPr lang="en-US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Opens Oct 1 of senior year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dirty="0"/>
              <a:t>Send one test score to a public </a:t>
            </a:r>
            <a:r>
              <a:rPr lang="en-US" sz="2400" dirty="0" err="1"/>
              <a:t>univ</a:t>
            </a:r>
            <a:r>
              <a:rPr lang="en-US" sz="2400" dirty="0"/>
              <a:t>/college in FL</a:t>
            </a: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Shape 289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6646200" y="398737"/>
            <a:ext cx="2009214" cy="101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1371600" y="4572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 Scholarships</a:t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dirty="0"/>
              <a:t>See Document Library in </a:t>
            </a:r>
            <a:r>
              <a:rPr lang="en-US" sz="2400" dirty="0" err="1"/>
              <a:t>Naviance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1219200" y="1828801"/>
            <a:ext cx="77724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NCAA Clearinghouse…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complete for NCAA DI or DII schools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sng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www.eligibilitycenter.org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NAIA…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sng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www.playnaia.org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Both…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Request transcript after completion of junior year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 Transcript from each high school attended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 Test Scores from test center 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03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Christian Service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1143000" y="832050"/>
            <a:ext cx="7772400" cy="239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242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Quality over Quantity </a:t>
            </a:r>
          </a:p>
          <a:p>
            <a:pPr marL="342900" marR="0" lvl="0" indent="-31242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♦"/>
            </a:pPr>
            <a:r>
              <a:rPr lang="en-US" sz="2400" dirty="0"/>
              <a:t>Try to to tie volunteer work into a career-area of interest</a:t>
            </a:r>
          </a:p>
          <a:p>
            <a:pPr marL="342900" marR="0" lvl="0" indent="-31242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your summer time wisely</a:t>
            </a:r>
          </a:p>
          <a:p>
            <a:pPr marL="342900" marR="0" lvl="0" indent="-31242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wi</a:t>
            </a:r>
            <a:r>
              <a:rPr lang="en-US" sz="2400" dirty="0"/>
              <a:t>th Mr. Bolen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opport</a:t>
            </a:r>
            <a:r>
              <a:rPr lang="en-US" sz="2400" dirty="0"/>
              <a:t>unities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1230150" y="2912400"/>
            <a:ext cx="5673899" cy="10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Co-curricular Activities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 txBox="1"/>
          <p:nvPr/>
        </p:nvSpPr>
        <p:spPr>
          <a:xfrm>
            <a:off x="1143000" y="3382875"/>
            <a:ext cx="8364900" cy="33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312420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♦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Again…Quality over Quantity!</a:t>
            </a:r>
          </a:p>
          <a:p>
            <a:pPr marL="342900" lvl="0" indent="-312420" rtl="0">
              <a:spcBef>
                <a:spcPts val="640"/>
              </a:spcBef>
              <a:buClr>
                <a:schemeClr val="dk1"/>
              </a:buClr>
              <a:buSzPct val="100000"/>
              <a:buFont typeface="Noto Sans Symbols"/>
              <a:buChar char="♦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Consistent involvement is important</a:t>
            </a:r>
          </a:p>
          <a:p>
            <a:pPr marL="342900" lvl="0" indent="-312420" rtl="0">
              <a:spcBef>
                <a:spcPts val="640"/>
              </a:spcBef>
              <a:buClr>
                <a:schemeClr val="dk1"/>
              </a:buClr>
              <a:buSzPct val="100000"/>
              <a:buFont typeface="Noto Sans Symbols"/>
              <a:buChar char="♦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Colleges are looking for well-rounded students</a:t>
            </a:r>
          </a:p>
          <a:p>
            <a:pPr marL="342900" lvl="0" indent="-312420" rtl="0">
              <a:spcBef>
                <a:spcPts val="640"/>
              </a:spcBef>
              <a:buClr>
                <a:schemeClr val="dk1"/>
              </a:buClr>
              <a:buSzPct val="100000"/>
              <a:buFont typeface="Noto Sans Symbols"/>
              <a:buChar char="♦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on 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leadership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roles for which you are suited (hold an office; chair and event)</a:t>
            </a:r>
          </a:p>
          <a:p>
            <a:pPr marL="742950" lvl="1" indent="-260350" rtl="0">
              <a:spcBef>
                <a:spcPts val="560"/>
              </a:spcBef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School, Church; Employment, etc.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295400" y="1524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Summer “To Do” List	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219200" y="1219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what is needed to apply to each school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Letter(s) – how many? from who?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Essay(s) – required?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Deadline date(s)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method(s)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Narrow down list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 Schools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Volunteer; Research; Internships; etc.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Summer Programs link in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Naviance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(enrichment programs)!!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7467600" y="5638800"/>
            <a:ext cx="978407" cy="4846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“to do” continued…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Start filling out Common App and/or Coalition App (if using)</a:t>
            </a:r>
            <a:br>
              <a:rPr lang="en-US" dirty="0"/>
            </a:br>
            <a:endParaRPr lang="en-US" dirty="0"/>
          </a:p>
          <a:p>
            <a:r>
              <a:rPr lang="en-US" dirty="0"/>
              <a:t>Write Common App and/or Coalition App essay(s) ~ </a:t>
            </a:r>
            <a:r>
              <a:rPr lang="en-US" sz="2400" i="1" dirty="0"/>
              <a:t>posted in </a:t>
            </a:r>
            <a:r>
              <a:rPr lang="en-US" sz="2400" i="1" dirty="0" err="1"/>
              <a:t>Naviance</a:t>
            </a:r>
            <a:r>
              <a:rPr lang="en-US" sz="2400" i="1" dirty="0"/>
              <a:t> Document Library!</a:t>
            </a:r>
            <a:br>
              <a:rPr lang="en-US" dirty="0"/>
            </a:br>
            <a:endParaRPr lang="en-US" dirty="0"/>
          </a:p>
          <a:p>
            <a:r>
              <a:rPr lang="en-US" dirty="0"/>
              <a:t>Apply if applications open AND if in good shape (academically) to apply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College Fairs 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1447800" y="1371600"/>
            <a:ext cx="7086600" cy="3539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Feb 25 in Miami - 12-4p</a:t>
            </a:r>
          </a:p>
          <a:p>
            <a:pPr lvl="0"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 18 in Tampa - 12-3p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Cost: Free!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1485900" y="3656100"/>
            <a:ext cx="7239000" cy="2123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Log onto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www.gotomyncf.com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Register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Learn about the colleges attending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CollegeWeekLive!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www.collegeweeklive.com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 with colleges online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Opportunity to win $1,000 each month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Featured speakers on various topics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– FREE!!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1295400" y="246220"/>
            <a:ext cx="6400799" cy="10772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Naviance Family Connection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en-US" sz="2400" b="1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http://</a:t>
            </a:r>
            <a:r>
              <a:rPr lang="en-US" sz="2400" b="1" i="0" u="sng" strike="noStrike" cap="none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connection.naviance.com/bishopverot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b="1" i="0" u="none" strike="noStrike" cap="none">
                <a:solidFill>
                  <a:srgbClr val="365F9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1371600" y="1447800"/>
            <a:ext cx="7329251" cy="5262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Junior year…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 Plan survey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Add colleges to “list thinking about”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Complete a College Search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Create Resume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Summer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Naviance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tasks…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update/finish resume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complete Brag Sheet Survey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write/upload at least one College Essay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Optional: Parent Brag Sheet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will Counselors </a:t>
            </a:r>
            <a:r>
              <a:rPr lang="en-US" dirty="0"/>
              <a:t>a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ssist you?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295400" y="1371600"/>
            <a:ext cx="7467600" cy="48936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Course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Credit Check for Graduation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Organize opportunities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students to meet with college representatives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Publicize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scholarship opportunities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students with their college &amp; career choices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Assist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and parents with the college application process, including use of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Naviance</a:t>
            </a: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 transcripts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prospective colleges &amp; to scholarship organizations when students apply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Fall 2019 – CAPS in 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Lab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“Our role is to ASSIST you and your child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 this process”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Naviance – additional features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1219200" y="13716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Career tab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What You Are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personality assessment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Career Interest Profiler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Explore Careers &amp; Clusters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Roadtrip Nation Video Archive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Scholarship searches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Acceptance history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comparison (based on GPA &amp; test scores)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Naviance Demo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1219200" y="2825700"/>
            <a:ext cx="7772400" cy="175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2800" b="1">
                <a:latin typeface="Cambria"/>
                <a:ea typeface="Cambria"/>
                <a:cs typeface="Cambria"/>
                <a:sym typeface="Cambria"/>
              </a:rPr>
              <a:t>Naviance Family Connection</a:t>
            </a: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en-US" sz="2400" b="1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http://connection.naviance.com/bishopverot</a:t>
            </a:r>
            <a:r>
              <a:rPr lang="en-US" sz="2400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b="1">
                <a:solidFill>
                  <a:srgbClr val="365F9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Summary…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1143000" y="14478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Choosing a college is one of the biggest decisions that your child will make</a:t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“can be” a stressful process so have an open dialogue with your child</a:t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Encourage your child to take initiative in the process</a:t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(Guidance &amp; Parent) role is to assist them with this process! 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ctrTitle"/>
          </p:nvPr>
        </p:nvSpPr>
        <p:spPr>
          <a:xfrm>
            <a:off x="1981200" y="1828800"/>
            <a:ext cx="6934199" cy="2116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for attending the </a:t>
            </a:r>
            <a:b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Junior Parent Workshop!</a:t>
            </a:r>
            <a:b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40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2362200" y="3657600"/>
            <a:ext cx="5943599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“Life's not about expecting, hoping and wishing, it's about doing, being and becoming.”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your role as a parent?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371600" y="11430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college &amp; career options with your child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your child research colleges &amp; universities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Attend Visits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prospective colleges &amp; universities with your child 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(when possible)</a:t>
            </a:r>
            <a:b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8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your child with their applications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(college, financial aid; scholarship)</a:t>
            </a:r>
            <a:b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8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 the “optional” Parent Brag Sheet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8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student role?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143000" y="1219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interests, majors, and career options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Register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take the ACT, SAT (&amp; SAT II if needed)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college options &amp; narrow your list over the summer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Summer Assignment 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(essay, resume, brag sheet)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Athletes – register w/ NCAA Clearinghouse and/or NAIA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appropriate classes senior year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of the student continued…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applications online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apply for scholarships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lang="en-US" sz="2400" dirty="0"/>
              <a:t>School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Counselors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 ALL deadlines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(applications, fin aid, scholarships</a:t>
            </a:r>
            <a:r>
              <a:rPr lang="en-US" sz="2400" dirty="0"/>
              <a:t>)</a:t>
            </a: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Naviance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account updated!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Earn the BEST grades possible!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219200" y="22860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Counseling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website &amp; </a:t>
            </a:r>
            <a:r>
              <a:rPr lang="en-US" sz="4400" b="0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Naviance</a:t>
            </a:r>
            <a:endParaRPr lang="en-US" sz="4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219200" y="990600"/>
            <a:ext cx="75438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 resources…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Weekly Scholarship update; Fin Aid; Bright Futures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Rep Visit</a:t>
            </a:r>
            <a:r>
              <a:rPr lang="en-US" sz="2400" dirty="0"/>
              <a:t>s to </a:t>
            </a:r>
            <a:r>
              <a:rPr lang="en-US" sz="2400" dirty="0" err="1"/>
              <a:t>Verot</a:t>
            </a:r>
            <a:endParaRPr lang="en-US" sz="24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Visit info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Career Assessments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Standardized Testing information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Weekly E-blasts to parents &amp; students senior year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And…Student Services Dep</a:t>
            </a:r>
            <a:r>
              <a:rPr lang="en-US" sz="2400" dirty="0"/>
              <a:t>artment &amp;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Counselors!!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Meetings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1143000" y="15240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Noto Sans Symbols"/>
              <a:buChar char="♦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 (parents welcome) or Café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will receive the following: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 of transcript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of test record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 of Core GPA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with 12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grade schedule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Search if needed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questions answered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400" dirty="0"/>
              <a:t>Review of summer tasks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 junior should schedule a meeting!!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ock And Key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000"/>
      </a:accent1>
      <a:accent2>
        <a:srgbClr val="5F5F5F"/>
      </a:accent2>
      <a:accent3>
        <a:srgbClr val="FFFFFF"/>
      </a:accent3>
      <a:accent4>
        <a:srgbClr val="000000"/>
      </a:accent4>
      <a:accent5>
        <a:srgbClr val="E2E2E2"/>
      </a:accent5>
      <a:accent6>
        <a:srgbClr val="555555"/>
      </a:accent6>
      <a:hlink>
        <a:srgbClr val="0055FE"/>
      </a:hlink>
      <a:folHlink>
        <a:srgbClr val="EAEA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2004</Words>
  <Application>Microsoft Macintosh PowerPoint</Application>
  <PresentationFormat>On-screen Show (4:3)</PresentationFormat>
  <Paragraphs>411</Paragraphs>
  <Slides>43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Corsiva</vt:lpstr>
      <vt:lpstr>Georgia</vt:lpstr>
      <vt:lpstr>Cambria</vt:lpstr>
      <vt:lpstr>Calibri</vt:lpstr>
      <vt:lpstr>Lock And Key</vt:lpstr>
      <vt:lpstr>Junior Parent Workshop “The KEYS to Success”</vt:lpstr>
      <vt:lpstr>Direction of Intention</vt:lpstr>
      <vt:lpstr>Agenda</vt:lpstr>
      <vt:lpstr>How will Counselors assist you?</vt:lpstr>
      <vt:lpstr>What is your role as a parent?</vt:lpstr>
      <vt:lpstr>What is the student role?</vt:lpstr>
      <vt:lpstr>Role of the student continued…</vt:lpstr>
      <vt:lpstr>Counseling website &amp; Naviance</vt:lpstr>
      <vt:lpstr>College Meetings</vt:lpstr>
      <vt:lpstr>Registration/Scheduling</vt:lpstr>
      <vt:lpstr>College Search </vt:lpstr>
      <vt:lpstr> College Visits </vt:lpstr>
      <vt:lpstr>College Rep Visits to BV </vt:lpstr>
      <vt:lpstr>The SAT and ACT </vt:lpstr>
      <vt:lpstr> The SAT &amp; ACT</vt:lpstr>
      <vt:lpstr>Testing continued…</vt:lpstr>
      <vt:lpstr>PowerPoint Presentation</vt:lpstr>
      <vt:lpstr>Testing – Sending Scores</vt:lpstr>
      <vt:lpstr>Obtaining Information</vt:lpstr>
      <vt:lpstr>When To Apply</vt:lpstr>
      <vt:lpstr> How To Apply: </vt:lpstr>
      <vt:lpstr>Ways to Apply</vt:lpstr>
      <vt:lpstr>How many should I apply to?</vt:lpstr>
      <vt:lpstr>PowerPoint Presentation</vt:lpstr>
      <vt:lpstr>PowerPoint Presentation</vt:lpstr>
      <vt:lpstr>State College Options</vt:lpstr>
      <vt:lpstr>Other “college” options</vt:lpstr>
      <vt:lpstr>Competitive Institutions</vt:lpstr>
      <vt:lpstr>Financial Aid Estimators</vt:lpstr>
      <vt:lpstr>Applying for Financial Aid www.FederalStudentAid.ed.gov </vt:lpstr>
      <vt:lpstr>Scholarships</vt:lpstr>
      <vt:lpstr>Florida Bright Futures</vt:lpstr>
      <vt:lpstr>Athletic Scholarships See Document Library in Naviance  </vt:lpstr>
      <vt:lpstr>Christian Service</vt:lpstr>
      <vt:lpstr>Summer “To Do” List </vt:lpstr>
      <vt:lpstr>Summer “to do” continued…</vt:lpstr>
      <vt:lpstr>National College Fairs </vt:lpstr>
      <vt:lpstr>CollegeWeekLive!</vt:lpstr>
      <vt:lpstr>PowerPoint Presentation</vt:lpstr>
      <vt:lpstr>Naviance – additional features</vt:lpstr>
      <vt:lpstr>Naviance Demo</vt:lpstr>
      <vt:lpstr>In Summary…</vt:lpstr>
      <vt:lpstr>Thank you for attending the  Junior Parent Workshop!   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Parent Workshop “The KEYS to Success”</dc:title>
  <dc:creator>Barbato, Maria</dc:creator>
  <cp:lastModifiedBy>Microsoft Office User</cp:lastModifiedBy>
  <cp:revision>37</cp:revision>
  <cp:lastPrinted>2018-02-06T13:08:31Z</cp:lastPrinted>
  <dcterms:modified xsi:type="dcterms:W3CDTF">2018-02-12T13:31:36Z</dcterms:modified>
</cp:coreProperties>
</file>